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5" d="100"/>
          <a:sy n="45" d="100"/>
        </p:scale>
        <p:origin x="12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ED53-CD6F-48A3-856C-4B9A6B7585CA}" type="datetimeFigureOut">
              <a:rPr lang="zh-CN" altLang="en-US" smtClean="0"/>
              <a:t>2017/10/28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B9394-3B3D-4994-80E2-DBD4F47F7F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99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ED53-CD6F-48A3-856C-4B9A6B7585CA}" type="datetimeFigureOut">
              <a:rPr lang="zh-CN" altLang="en-US" smtClean="0"/>
              <a:t>2017/10/28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B9394-3B3D-4994-80E2-DBD4F47F7F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8998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ED53-CD6F-48A3-856C-4B9A6B7585CA}" type="datetimeFigureOut">
              <a:rPr lang="zh-CN" altLang="en-US" smtClean="0"/>
              <a:t>2017/10/28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B9394-3B3D-4994-80E2-DBD4F47F7F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9975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ED53-CD6F-48A3-856C-4B9A6B7585CA}" type="datetimeFigureOut">
              <a:rPr lang="zh-CN" altLang="en-US" smtClean="0"/>
              <a:t>2017/10/28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B9394-3B3D-4994-80E2-DBD4F47F7F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2259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ED53-CD6F-48A3-856C-4B9A6B7585CA}" type="datetimeFigureOut">
              <a:rPr lang="zh-CN" altLang="en-US" smtClean="0"/>
              <a:t>2017/10/28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B9394-3B3D-4994-80E2-DBD4F47F7F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165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ED53-CD6F-48A3-856C-4B9A6B7585CA}" type="datetimeFigureOut">
              <a:rPr lang="zh-CN" altLang="en-US" smtClean="0"/>
              <a:t>2017/10/28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B9394-3B3D-4994-80E2-DBD4F47F7F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878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ED53-CD6F-48A3-856C-4B9A6B7585CA}" type="datetimeFigureOut">
              <a:rPr lang="zh-CN" altLang="en-US" smtClean="0"/>
              <a:t>2017/10/28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B9394-3B3D-4994-80E2-DBD4F47F7F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88590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ED53-CD6F-48A3-856C-4B9A6B7585CA}" type="datetimeFigureOut">
              <a:rPr lang="zh-CN" altLang="en-US" smtClean="0"/>
              <a:t>2017/10/28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B9394-3B3D-4994-80E2-DBD4F47F7F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7550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ED53-CD6F-48A3-856C-4B9A6B7585CA}" type="datetimeFigureOut">
              <a:rPr lang="zh-CN" altLang="en-US" smtClean="0"/>
              <a:t>2017/10/28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B9394-3B3D-4994-80E2-DBD4F47F7F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38581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ED53-CD6F-48A3-856C-4B9A6B7585CA}" type="datetimeFigureOut">
              <a:rPr lang="zh-CN" altLang="en-US" smtClean="0"/>
              <a:t>2017/10/28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B9394-3B3D-4994-80E2-DBD4F47F7F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1389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22ED53-CD6F-48A3-856C-4B9A6B7585CA}" type="datetimeFigureOut">
              <a:rPr lang="zh-CN" altLang="en-US" smtClean="0"/>
              <a:t>2017/10/28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BB9394-3B3D-4994-80E2-DBD4F47F7F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9375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22ED53-CD6F-48A3-856C-4B9A6B7585CA}" type="datetimeFigureOut">
              <a:rPr lang="zh-CN" altLang="en-US" smtClean="0"/>
              <a:t>2017/10/28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BB9394-3B3D-4994-80E2-DBD4F47F7F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836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92" t="20845" r="18760" b="21950"/>
          <a:stretch/>
        </p:blipFill>
        <p:spPr>
          <a:xfrm rot="5400000">
            <a:off x="1126826" y="-757656"/>
            <a:ext cx="6890351" cy="834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818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6446" y="1"/>
            <a:ext cx="9443483" cy="1325563"/>
          </a:xfrm>
        </p:spPr>
        <p:txBody>
          <a:bodyPr/>
          <a:lstStyle/>
          <a:p>
            <a:r>
              <a:rPr lang="zh-CN" altLang="en-US" dirty="0" smtClean="0"/>
              <a:t>新线客流预测</a:t>
            </a:r>
            <a:endParaRPr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7" r="5454" b="15412"/>
          <a:stretch/>
        </p:blipFill>
        <p:spPr>
          <a:xfrm>
            <a:off x="483848" y="1094716"/>
            <a:ext cx="8305737" cy="5763284"/>
          </a:xfrm>
        </p:spPr>
      </p:pic>
    </p:spTree>
    <p:extLst>
      <p:ext uri="{BB962C8B-B14F-4D97-AF65-F5344CB8AC3E}">
        <p14:creationId xmlns:p14="http://schemas.microsoft.com/office/powerpoint/2010/main" val="1168588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66" t="26977" r="16434" b="4496"/>
          <a:stretch/>
        </p:blipFill>
        <p:spPr>
          <a:xfrm>
            <a:off x="111717" y="3"/>
            <a:ext cx="8920571" cy="654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377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37" t="8381" r="7727" b="11961"/>
          <a:stretch/>
        </p:blipFill>
        <p:spPr>
          <a:xfrm>
            <a:off x="-119208" y="0"/>
            <a:ext cx="9382417" cy="6858000"/>
          </a:xfrm>
        </p:spPr>
      </p:pic>
    </p:spTree>
    <p:extLst>
      <p:ext uri="{BB962C8B-B14F-4D97-AF65-F5344CB8AC3E}">
        <p14:creationId xmlns:p14="http://schemas.microsoft.com/office/powerpoint/2010/main" val="3667810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3" t="6915" r="13225" b="14404"/>
          <a:stretch/>
        </p:blipFill>
        <p:spPr>
          <a:xfrm>
            <a:off x="-134889" y="0"/>
            <a:ext cx="9413779" cy="6858000"/>
          </a:xfrm>
        </p:spPr>
      </p:pic>
    </p:spTree>
    <p:extLst>
      <p:ext uri="{BB962C8B-B14F-4D97-AF65-F5344CB8AC3E}">
        <p14:creationId xmlns:p14="http://schemas.microsoft.com/office/powerpoint/2010/main" val="21892564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57" t="23005" r="8573" b="18869"/>
          <a:stretch/>
        </p:blipFill>
        <p:spPr>
          <a:xfrm rot="5400000">
            <a:off x="851752" y="-229229"/>
            <a:ext cx="6753712" cy="7420745"/>
          </a:xfrm>
        </p:spPr>
      </p:pic>
    </p:spTree>
    <p:extLst>
      <p:ext uri="{BB962C8B-B14F-4D97-AF65-F5344CB8AC3E}">
        <p14:creationId xmlns:p14="http://schemas.microsoft.com/office/powerpoint/2010/main" val="3744088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49" t="16474" r="14435" b="24748"/>
          <a:stretch/>
        </p:blipFill>
        <p:spPr>
          <a:xfrm rot="5400000">
            <a:off x="1160129" y="-541779"/>
            <a:ext cx="6823742" cy="7975815"/>
          </a:xfrm>
        </p:spPr>
      </p:pic>
    </p:spTree>
    <p:extLst>
      <p:ext uri="{BB962C8B-B14F-4D97-AF65-F5344CB8AC3E}">
        <p14:creationId xmlns:p14="http://schemas.microsoft.com/office/powerpoint/2010/main" val="18962762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6" t="6426" r="7727" b="13914"/>
          <a:stretch/>
        </p:blipFill>
        <p:spPr>
          <a:xfrm>
            <a:off x="-290103" y="1"/>
            <a:ext cx="9037153" cy="6883437"/>
          </a:xfrm>
        </p:spPr>
      </p:pic>
    </p:spTree>
    <p:extLst>
      <p:ext uri="{BB962C8B-B14F-4D97-AF65-F5344CB8AC3E}">
        <p14:creationId xmlns:p14="http://schemas.microsoft.com/office/powerpoint/2010/main" val="3402468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30" t="20393" r="11211" b="21481"/>
          <a:stretch/>
        </p:blipFill>
        <p:spPr>
          <a:xfrm rot="5400000">
            <a:off x="1282481" y="-262627"/>
            <a:ext cx="7265743" cy="7790997"/>
          </a:xfrm>
        </p:spPr>
      </p:pic>
    </p:spTree>
    <p:extLst>
      <p:ext uri="{BB962C8B-B14F-4D97-AF65-F5344CB8AC3E}">
        <p14:creationId xmlns:p14="http://schemas.microsoft.com/office/powerpoint/2010/main" val="3186656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25" t="21699" r="8573" b="19522"/>
          <a:stretch/>
        </p:blipFill>
        <p:spPr>
          <a:xfrm rot="5400000">
            <a:off x="1014062" y="-475346"/>
            <a:ext cx="6858000" cy="7808692"/>
          </a:xfrm>
        </p:spPr>
      </p:pic>
    </p:spTree>
    <p:extLst>
      <p:ext uri="{BB962C8B-B14F-4D97-AF65-F5344CB8AC3E}">
        <p14:creationId xmlns:p14="http://schemas.microsoft.com/office/powerpoint/2010/main" val="850697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" name="内容占位符 8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71" t="12780" r="16158" b="11472"/>
          <a:stretch/>
        </p:blipFill>
        <p:spPr>
          <a:xfrm>
            <a:off x="-4322" y="0"/>
            <a:ext cx="9152645" cy="6954214"/>
          </a:xfrm>
        </p:spPr>
      </p:pic>
    </p:spTree>
    <p:extLst>
      <p:ext uri="{BB962C8B-B14F-4D97-AF65-F5344CB8AC3E}">
        <p14:creationId xmlns:p14="http://schemas.microsoft.com/office/powerpoint/2010/main" val="4100798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15"/>
          <a:stretch/>
        </p:blipFill>
        <p:spPr>
          <a:xfrm>
            <a:off x="60494" y="0"/>
            <a:ext cx="9434626" cy="7017488"/>
          </a:xfrm>
        </p:spPr>
      </p:pic>
    </p:spTree>
    <p:extLst>
      <p:ext uri="{BB962C8B-B14F-4D97-AF65-F5344CB8AC3E}">
        <p14:creationId xmlns:p14="http://schemas.microsoft.com/office/powerpoint/2010/main" val="23083809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45" t="24312" r="7108" b="17563"/>
          <a:stretch/>
        </p:blipFill>
        <p:spPr>
          <a:xfrm rot="5400000">
            <a:off x="598481" y="-250135"/>
            <a:ext cx="6920240" cy="7420509"/>
          </a:xfrm>
        </p:spPr>
      </p:pic>
    </p:spTree>
    <p:extLst>
      <p:ext uri="{BB962C8B-B14F-4D97-AF65-F5344CB8AC3E}">
        <p14:creationId xmlns:p14="http://schemas.microsoft.com/office/powerpoint/2010/main" val="32258475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4" t="7404" r="17623" b="20757"/>
          <a:stretch/>
        </p:blipFill>
        <p:spPr>
          <a:xfrm>
            <a:off x="10849" y="0"/>
            <a:ext cx="9122302" cy="6876810"/>
          </a:xfrm>
        </p:spPr>
      </p:pic>
    </p:spTree>
    <p:extLst>
      <p:ext uri="{BB962C8B-B14F-4D97-AF65-F5344CB8AC3E}">
        <p14:creationId xmlns:p14="http://schemas.microsoft.com/office/powerpoint/2010/main" val="29689827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02" t="23041" r="19089" b="8051"/>
          <a:stretch/>
        </p:blipFill>
        <p:spPr>
          <a:xfrm>
            <a:off x="492270" y="3"/>
            <a:ext cx="8552495" cy="6970533"/>
          </a:xfrm>
        </p:spPr>
      </p:pic>
    </p:spTree>
    <p:extLst>
      <p:ext uri="{BB962C8B-B14F-4D97-AF65-F5344CB8AC3E}">
        <p14:creationId xmlns:p14="http://schemas.microsoft.com/office/powerpoint/2010/main" val="26500677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02" t="14514" r="9550" b="26054"/>
          <a:stretch/>
        </p:blipFill>
        <p:spPr>
          <a:xfrm rot="5400000">
            <a:off x="1040822" y="-340357"/>
            <a:ext cx="7062361" cy="7743075"/>
          </a:xfrm>
        </p:spPr>
      </p:pic>
    </p:spTree>
    <p:extLst>
      <p:ext uri="{BB962C8B-B14F-4D97-AF65-F5344CB8AC3E}">
        <p14:creationId xmlns:p14="http://schemas.microsoft.com/office/powerpoint/2010/main" val="233411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09" t="23005" r="15901" b="19522"/>
          <a:stretch/>
        </p:blipFill>
        <p:spPr>
          <a:xfrm rot="5400000">
            <a:off x="1410579" y="31893"/>
            <a:ext cx="6826106" cy="6826113"/>
          </a:xfrm>
        </p:spPr>
      </p:pic>
    </p:spTree>
    <p:extLst>
      <p:ext uri="{BB962C8B-B14F-4D97-AF65-F5344CB8AC3E}">
        <p14:creationId xmlns:p14="http://schemas.microsoft.com/office/powerpoint/2010/main" val="36331825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32" t="24311" r="21275" b="18216"/>
          <a:stretch/>
        </p:blipFill>
        <p:spPr>
          <a:xfrm rot="5400000">
            <a:off x="1334671" y="-394889"/>
            <a:ext cx="6932434" cy="7722213"/>
          </a:xfrm>
        </p:spPr>
      </p:pic>
    </p:spTree>
    <p:extLst>
      <p:ext uri="{BB962C8B-B14F-4D97-AF65-F5344CB8AC3E}">
        <p14:creationId xmlns:p14="http://schemas.microsoft.com/office/powerpoint/2010/main" val="3221207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79" t="23490" r="14735" b="19718"/>
          <a:stretch/>
        </p:blipFill>
        <p:spPr>
          <a:xfrm rot="5400000">
            <a:off x="1461053" y="-369443"/>
            <a:ext cx="6569604" cy="730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977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9" t="9358" r="18723" b="15870"/>
          <a:stretch/>
        </p:blipFill>
        <p:spPr>
          <a:xfrm>
            <a:off x="163452" y="3"/>
            <a:ext cx="8817101" cy="6678299"/>
          </a:xfrm>
        </p:spPr>
      </p:pic>
    </p:spTree>
    <p:extLst>
      <p:ext uri="{BB962C8B-B14F-4D97-AF65-F5344CB8AC3E}">
        <p14:creationId xmlns:p14="http://schemas.microsoft.com/office/powerpoint/2010/main" val="10331039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25" t="21700" r="10527" b="17563"/>
          <a:stretch/>
        </p:blipFill>
        <p:spPr>
          <a:xfrm rot="5400000">
            <a:off x="1307971" y="-413141"/>
            <a:ext cx="6858000" cy="7684281"/>
          </a:xfrm>
        </p:spPr>
      </p:pic>
    </p:spTree>
    <p:extLst>
      <p:ext uri="{BB962C8B-B14F-4D97-AF65-F5344CB8AC3E}">
        <p14:creationId xmlns:p14="http://schemas.microsoft.com/office/powerpoint/2010/main" val="1689698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1" t="24997" r="20923" b="20269"/>
          <a:stretch/>
        </p:blipFill>
        <p:spPr>
          <a:xfrm>
            <a:off x="-387803" y="4"/>
            <a:ext cx="9919606" cy="6857999"/>
          </a:xfrm>
        </p:spPr>
      </p:pic>
    </p:spTree>
    <p:extLst>
      <p:ext uri="{BB962C8B-B14F-4D97-AF65-F5344CB8AC3E}">
        <p14:creationId xmlns:p14="http://schemas.microsoft.com/office/powerpoint/2010/main" val="2193025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40" t="21699" r="17855" b="22134"/>
          <a:stretch/>
        </p:blipFill>
        <p:spPr>
          <a:xfrm rot="5400000">
            <a:off x="722908" y="-519533"/>
            <a:ext cx="7228169" cy="7969524"/>
          </a:xfrm>
        </p:spPr>
      </p:pic>
    </p:spTree>
    <p:extLst>
      <p:ext uri="{BB962C8B-B14F-4D97-AF65-F5344CB8AC3E}">
        <p14:creationId xmlns:p14="http://schemas.microsoft.com/office/powerpoint/2010/main" val="373420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936" y="1827516"/>
            <a:ext cx="5798127" cy="4347556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9" t="20231" r="17907" b="5040"/>
          <a:stretch/>
        </p:blipFill>
        <p:spPr>
          <a:xfrm>
            <a:off x="157745" y="0"/>
            <a:ext cx="88361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07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6" t="10301" r="18825" b="9482"/>
          <a:stretch/>
        </p:blipFill>
        <p:spPr>
          <a:xfrm>
            <a:off x="160818" y="0"/>
            <a:ext cx="8983182" cy="6916632"/>
          </a:xfrm>
        </p:spPr>
      </p:pic>
    </p:spTree>
    <p:extLst>
      <p:ext uri="{BB962C8B-B14F-4D97-AF65-F5344CB8AC3E}">
        <p14:creationId xmlns:p14="http://schemas.microsoft.com/office/powerpoint/2010/main" val="4656708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8" t="9812" r="19192" b="17307"/>
          <a:stretch/>
        </p:blipFill>
        <p:spPr>
          <a:xfrm>
            <a:off x="481606" y="0"/>
            <a:ext cx="8180787" cy="6697459"/>
          </a:xfrm>
        </p:spPr>
      </p:pic>
    </p:spTree>
    <p:extLst>
      <p:ext uri="{BB962C8B-B14F-4D97-AF65-F5344CB8AC3E}">
        <p14:creationId xmlns:p14="http://schemas.microsoft.com/office/powerpoint/2010/main" val="9489929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0" t="15682" r="14424" b="10950"/>
          <a:stretch/>
        </p:blipFill>
        <p:spPr>
          <a:xfrm>
            <a:off x="-185858" y="0"/>
            <a:ext cx="9098282" cy="6858000"/>
          </a:xfrm>
        </p:spPr>
      </p:pic>
    </p:spTree>
    <p:extLst>
      <p:ext uri="{BB962C8B-B14F-4D97-AF65-F5344CB8AC3E}">
        <p14:creationId xmlns:p14="http://schemas.microsoft.com/office/powerpoint/2010/main" val="12621378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57" t="13937" r="15892" b="11226"/>
          <a:stretch/>
        </p:blipFill>
        <p:spPr>
          <a:xfrm>
            <a:off x="-1" y="0"/>
            <a:ext cx="8964707" cy="6858000"/>
          </a:xfrm>
        </p:spPr>
      </p:pic>
    </p:spTree>
    <p:extLst>
      <p:ext uri="{BB962C8B-B14F-4D97-AF65-F5344CB8AC3E}">
        <p14:creationId xmlns:p14="http://schemas.microsoft.com/office/powerpoint/2010/main" val="3715783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23" t="15192" r="16258" b="16329"/>
          <a:stretch/>
        </p:blipFill>
        <p:spPr>
          <a:xfrm>
            <a:off x="0" y="0"/>
            <a:ext cx="9405257" cy="6858000"/>
          </a:xfrm>
        </p:spPr>
      </p:pic>
    </p:spTree>
    <p:extLst>
      <p:ext uri="{BB962C8B-B14F-4D97-AF65-F5344CB8AC3E}">
        <p14:creationId xmlns:p14="http://schemas.microsoft.com/office/powerpoint/2010/main" val="55433865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6" t="6388" r="22126" b="33938"/>
          <a:stretch/>
        </p:blipFill>
        <p:spPr>
          <a:xfrm>
            <a:off x="0" y="680483"/>
            <a:ext cx="9144000" cy="5997679"/>
          </a:xfrm>
        </p:spPr>
      </p:pic>
    </p:spTree>
    <p:extLst>
      <p:ext uri="{BB962C8B-B14F-4D97-AF65-F5344CB8AC3E}">
        <p14:creationId xmlns:p14="http://schemas.microsoft.com/office/powerpoint/2010/main" val="17238685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56" t="23659" r="19809" b="18869"/>
          <a:stretch/>
        </p:blipFill>
        <p:spPr>
          <a:xfrm rot="5400000">
            <a:off x="968319" y="-163281"/>
            <a:ext cx="6858000" cy="7184562"/>
          </a:xfrm>
        </p:spPr>
      </p:pic>
    </p:spTree>
    <p:extLst>
      <p:ext uri="{BB962C8B-B14F-4D97-AF65-F5344CB8AC3E}">
        <p14:creationId xmlns:p14="http://schemas.microsoft.com/office/powerpoint/2010/main" val="2526186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0" y="276447"/>
            <a:ext cx="8931349" cy="5900516"/>
          </a:xfrm>
        </p:spPr>
        <p:txBody>
          <a:bodyPr/>
          <a:lstStyle/>
          <a:p>
            <a:r>
              <a:rPr lang="zh-CN" altLang="zh-CN" dirty="0"/>
              <a:t>开通轨道交通新线的基础工作是客流预测</a:t>
            </a:r>
            <a:r>
              <a:rPr lang="zh-CN" altLang="zh-CN" dirty="0" smtClean="0"/>
              <a:t>，</a:t>
            </a:r>
            <a:r>
              <a:rPr lang="zh-CN" altLang="en-US" dirty="0"/>
              <a:t>包括</a:t>
            </a:r>
            <a:r>
              <a:rPr lang="zh-CN" altLang="zh-CN" dirty="0" smtClean="0"/>
              <a:t>各</a:t>
            </a:r>
            <a:r>
              <a:rPr lang="zh-CN" altLang="zh-CN" dirty="0"/>
              <a:t>线路日均客运量和进线量、换乘站的全日换乘量和分方向换乘量以及最大断面客流量、最大满载率及所在区段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62" t="24575" r="28992" b="17391"/>
          <a:stretch/>
        </p:blipFill>
        <p:spPr>
          <a:xfrm rot="5400000">
            <a:off x="1988288" y="251638"/>
            <a:ext cx="4954771" cy="8257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703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69" t="10226" r="19822" b="30050"/>
          <a:stretch/>
        </p:blipFill>
        <p:spPr>
          <a:xfrm rot="5400000">
            <a:off x="1289373" y="-35894"/>
            <a:ext cx="6565254" cy="7222534"/>
          </a:xfrm>
        </p:spPr>
      </p:pic>
    </p:spTree>
    <p:extLst>
      <p:ext uri="{BB962C8B-B14F-4D97-AF65-F5344CB8AC3E}">
        <p14:creationId xmlns:p14="http://schemas.microsoft.com/office/powerpoint/2010/main" val="2103771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60" t="15168" r="17366" b="25401"/>
          <a:stretch/>
        </p:blipFill>
        <p:spPr>
          <a:xfrm rot="5400000">
            <a:off x="994144" y="-1241870"/>
            <a:ext cx="7155712" cy="9044028"/>
          </a:xfrm>
        </p:spPr>
      </p:pic>
    </p:spTree>
    <p:extLst>
      <p:ext uri="{BB962C8B-B14F-4D97-AF65-F5344CB8AC3E}">
        <p14:creationId xmlns:p14="http://schemas.microsoft.com/office/powerpoint/2010/main" val="2245532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1" y="318977"/>
            <a:ext cx="9144001" cy="6176963"/>
          </a:xfrm>
        </p:spPr>
        <p:txBody>
          <a:bodyPr>
            <a:normAutofit fontScale="92500" lnSpcReduction="10000"/>
          </a:bodyPr>
          <a:lstStyle/>
          <a:p>
            <a:r>
              <a:rPr lang="zh-CN" altLang="zh-CN" sz="3000" dirty="0"/>
              <a:t>轨道交通预测阶段</a:t>
            </a:r>
            <a:endParaRPr lang="en-US" altLang="zh-CN" sz="3000" dirty="0"/>
          </a:p>
          <a:p>
            <a:r>
              <a:rPr lang="zh-CN" altLang="zh-CN" sz="3000" dirty="0"/>
              <a:t>分为以下</a:t>
            </a:r>
            <a:r>
              <a:rPr lang="en-US" altLang="zh-CN" sz="3000" dirty="0"/>
              <a:t>5</a:t>
            </a:r>
            <a:r>
              <a:rPr lang="zh-CN" altLang="zh-CN" sz="3000" dirty="0"/>
              <a:t>个阶段—线网规划阶段、建设规划阶段、线路工程可行性研究阶段、工程设计阶段和开通运营前</a:t>
            </a:r>
            <a:r>
              <a:rPr lang="en-US" altLang="zh-CN" sz="3000" dirty="0"/>
              <a:t>/</a:t>
            </a:r>
            <a:r>
              <a:rPr lang="zh-CN" altLang="zh-CN" sz="3000" dirty="0"/>
              <a:t>后阶段。线网规划阶段的主要内容为确定线网总体规模、评价线网规划方案（主骨架、换乘点布局、线路起讫点及线路间组合关系）、控制轨道交通设施用地等提供依据。建设规划阶段的主要内容为确定近期建设规模、项目选择与时序提供依据，为建设方案的经济评价等提供支持。线路工程可行性研究阶段主要内容为比选线位与设站方案，确定系统制式、车辆选型和编组、车站规模与财务评价等提供依据。工程设计阶段的主要内容是工程需要满足线路、车站、车场、换乘设施、行车组织、财务评价等工程设计的要求。开通运营前</a:t>
            </a:r>
            <a:r>
              <a:rPr lang="en-US" altLang="zh-CN" sz="3000" dirty="0"/>
              <a:t>/</a:t>
            </a:r>
            <a:r>
              <a:rPr lang="zh-CN" altLang="zh-CN" sz="3000" dirty="0"/>
              <a:t>后的主要内容是为运营组织筹划、票制票价方案制定、政府招商谈判，及运营后的车辆增购、系统设备扩容等提供依据。该阶段以运营公司为主，主要为短期预测。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9583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212650" y="616689"/>
            <a:ext cx="8506047" cy="5964312"/>
          </a:xfrm>
        </p:spPr>
        <p:txBody>
          <a:bodyPr/>
          <a:lstStyle/>
          <a:p>
            <a:r>
              <a:rPr lang="zh-CN" altLang="zh-CN" sz="3200" dirty="0"/>
              <a:t>新线开通前客流预测</a:t>
            </a:r>
            <a:endParaRPr lang="en-US" altLang="zh-CN" sz="3200" dirty="0"/>
          </a:p>
          <a:p>
            <a:r>
              <a:rPr lang="zh-CN" altLang="zh-CN" sz="3200" dirty="0"/>
              <a:t>新线开通前客流预测的必要性主要分为两个方面：一是新线《工程可行性研究报告》可以作为新线客流预测的基础数据来源，但由于部分线路工程可行性研究预测的开通里程、开通时间、社会经济发展等条件与实际的新线开通情况具有较大出入，需要对工程可行性研究的客流预测数据进行修正；二是新线客流预测的精度要求相对较高，既有的客流预测方法误差相对较大，因此，需要进行大量的客流分析工作，通过对大量车站及线路的既有客流数据进行统计分析，归纳其客流规律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97053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</TotalTime>
  <Words>391</Words>
  <Application>Microsoft Office PowerPoint</Application>
  <PresentationFormat>全屏显示(4:3)</PresentationFormat>
  <Paragraphs>6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2" baseType="lpstr">
      <vt:lpstr>等线</vt:lpstr>
      <vt:lpstr>等线 Light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新线客流预测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曹志威</dc:creator>
  <cp:lastModifiedBy>曹志威</cp:lastModifiedBy>
  <cp:revision>6</cp:revision>
  <dcterms:created xsi:type="dcterms:W3CDTF">2017-10-28T02:19:27Z</dcterms:created>
  <dcterms:modified xsi:type="dcterms:W3CDTF">2017-10-28T03:15:56Z</dcterms:modified>
</cp:coreProperties>
</file>